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0.png" ContentType="image/png"/>
  <Override PartName="/ppt/media/image9.png" ContentType="image/png"/>
  <Override PartName="/ppt/media/image13.png" ContentType="image/png"/>
  <Override PartName="/ppt/media/media2.m4a" ContentType="application/vnd.sun.star.media"/>
  <Override PartName="/ppt/media/image8.png" ContentType="image/png"/>
  <Override PartName="/ppt/media/image6.png" ContentType="image/png"/>
  <Override PartName="/ppt/media/image5.jpeg" ContentType="image/jpeg"/>
  <Override PartName="/ppt/media/image20.png" ContentType="image/png"/>
  <Override PartName="/ppt/media/image3.png" ContentType="image/png"/>
  <Override PartName="/ppt/media/image4.png" ContentType="image/png"/>
  <Override PartName="/ppt/media/image1.png" ContentType="image/png"/>
  <Override PartName="/ppt/media/image21.png" ContentType="image/png"/>
  <Override PartName="/ppt/media/image19.png" ContentType="image/png"/>
  <Override PartName="/ppt/media/media18.m4a" ContentType="application/vnd.sun.star.media"/>
  <Override PartName="/ppt/media/image16.png" ContentType="image/png"/>
  <Override PartName="/ppt/media/image17.png" ContentType="image/png"/>
  <Override PartName="/ppt/media/image15.png" ContentType="image/png"/>
  <Override PartName="/ppt/media/media14.m4a" ContentType="application/vnd.sun.star.media"/>
  <Override PartName="/ppt/media/image7.png" ContentType="image/png"/>
  <Override PartName="/ppt/media/media11.m4a" ContentType="application/vnd.sun.star.media"/>
  <Override PartName="/ppt/media/image12.png" ContentType="image/png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li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k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o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y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E44B23D-2CFD-444B-AE89-25002A8B7590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5/3/21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1B8C85A-C955-4AC5-80F7-3181EB28A5C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video" Target="../media/media2.m4a"/><Relationship Id="rId3" Type="http://schemas.microsoft.com/office/2007/relationships/media" Target="../media/media2.m4a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video" Target="../media/media11.m4a"/><Relationship Id="rId9" Type="http://schemas.microsoft.com/office/2007/relationships/media" Target="../media/media11.m4a"/><Relationship Id="rId10" Type="http://schemas.openxmlformats.org/officeDocument/2006/relationships/image" Target="../media/image12.png"/><Relationship Id="rId1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video" Target="../media/media14.m4a"/><Relationship Id="rId3" Type="http://schemas.microsoft.com/office/2007/relationships/media" Target="../media/media14.m4a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video" Target="../media/media18.m4a"/><Relationship Id="rId4" Type="http://schemas.microsoft.com/office/2007/relationships/media" Target="../media/media18.m4a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1523880" y="0"/>
            <a:ext cx="9143640" cy="540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Ant-Based Multi-Agent Reinforcement Learning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0" y="649080"/>
            <a:ext cx="7216560" cy="6208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Ants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have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been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used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as a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sour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ce of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inspi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ratio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 in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man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lear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ning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envi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ron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men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withi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reinf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orce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men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lear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ning.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proj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ect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atte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mpts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use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idea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from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mult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i-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agen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reinf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orce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men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lear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ning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ant-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base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dom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ain.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envi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ron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men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cons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ists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nest,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food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obst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acle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ants.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Ants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have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lear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 to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find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food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avoi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runn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ing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into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obst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acle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s,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retur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food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nest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quic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kly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poss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ible.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simp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use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pher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omo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trail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allo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ws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com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muni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catio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amo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ng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ants,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eby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prov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iding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way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circu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mve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com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muni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catio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coor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dina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tion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prob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lems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mult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i-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agen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algo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rith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ms.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" name="Screen Recording 4" descr=""/>
          <p:cNvPicPr/>
          <p:nvPr/>
        </p:nvPicPr>
        <p:blipFill>
          <a:blip r:embed="rId1"/>
          <a:stretch/>
        </p:blipFill>
        <p:spPr>
          <a:xfrm>
            <a:off x="7391520" y="728280"/>
            <a:ext cx="4800240" cy="4160520"/>
          </a:xfrm>
          <a:prstGeom prst="rect">
            <a:avLst/>
          </a:prstGeom>
          <a:ln>
            <a:noFill/>
          </a:ln>
        </p:spPr>
      </p:pic>
      <p:sp>
        <p:nvSpPr>
          <p:cNvPr id="44" name="CustomShape 3"/>
          <p:cNvSpPr/>
          <p:nvPr/>
        </p:nvSpPr>
        <p:spPr>
          <a:xfrm>
            <a:off x="9394920" y="5077080"/>
            <a:ext cx="793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Fig. 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1488680" y="6154560"/>
            <a:ext cx="487080" cy="48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47000" p14:dur="2000"/>
    </mc:Choice>
    <mc:Fallback>
      <p:transition spd="slow" advTm="47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0" dur="3865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1" restart="whenNotActive" nodeType="interactiveSeq" fill="hold">
                <p:stCondLst>
                  <p:cond delay="0" evt="onClick">
                    <p:tgtEl>
                      <p:spTgt spid="43"/>
                    </p:tgtEl>
                  </p:cond>
                </p:stCondLst>
                <p:childTnLst>
                  <p:par>
                    <p:cTn id="12" fill="hold">
                      <p:stCondLst>
                        <p:cond delay="0" evt="onClick">
                          <p:tgtEl>
                            <p:spTgt spid="43"/>
                          </p:tgtEl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1523880" y="0"/>
            <a:ext cx="9143640" cy="540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Mo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del 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Par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am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eter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s, 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Age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nts, 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Rew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ard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0" y="658800"/>
            <a:ext cx="7933680" cy="59284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8000"/>
          </a:bodyPr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Ants, which act as agents, are divided into two types: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Exploring ants: Focused on finding new food resources and areas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Exploiting ants: Focused on collecting food from known food resources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Some of the model parameters include: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Environment size, number of food morsels, number of obstacles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Number of ants, percentage of exploring ants, location of nest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Fig. 2 beside gives an idea of the reward function. 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48" name="Group 3"/>
          <p:cNvGrpSpPr/>
          <p:nvPr/>
        </p:nvGrpSpPr>
        <p:grpSpPr>
          <a:xfrm>
            <a:off x="8160840" y="944640"/>
            <a:ext cx="3479400" cy="4443120"/>
            <a:chOff x="8160840" y="944640"/>
            <a:chExt cx="3479400" cy="4443120"/>
          </a:xfrm>
        </p:grpSpPr>
        <p:grpSp>
          <p:nvGrpSpPr>
            <p:cNvPr id="49" name="Group 4"/>
            <p:cNvGrpSpPr/>
            <p:nvPr/>
          </p:nvGrpSpPr>
          <p:grpSpPr>
            <a:xfrm>
              <a:off x="8160840" y="944640"/>
              <a:ext cx="3323880" cy="4443120"/>
              <a:chOff x="8160840" y="944640"/>
              <a:chExt cx="3323880" cy="4443120"/>
            </a:xfrm>
          </p:grpSpPr>
          <p:grpSp>
            <p:nvGrpSpPr>
              <p:cNvPr id="50" name="Group 5"/>
              <p:cNvGrpSpPr/>
              <p:nvPr/>
            </p:nvGrpSpPr>
            <p:grpSpPr>
              <a:xfrm>
                <a:off x="8965800" y="1424160"/>
                <a:ext cx="2197080" cy="3808080"/>
                <a:chOff x="8965800" y="1424160"/>
                <a:chExt cx="2197080" cy="3808080"/>
              </a:xfrm>
            </p:grpSpPr>
            <p:pic>
              <p:nvPicPr>
                <p:cNvPr id="51" name="Picture 30" descr="anthill - Little Alchemy 2 Cheats"/>
                <p:cNvPicPr/>
                <p:nvPr/>
              </p:nvPicPr>
              <p:blipFill>
                <a:blip r:embed="rId1"/>
                <a:stretch/>
              </p:blipFill>
              <p:spPr>
                <a:xfrm>
                  <a:off x="9819000" y="4673160"/>
                  <a:ext cx="593640" cy="55908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2" name="Picture 28" descr="Dead Cockroach Icon, Cartoon Style Stock Vector - Illustration of face,  creeping: 153392612"/>
                <p:cNvPicPr/>
                <p:nvPr/>
              </p:nvPicPr>
              <p:blipFill>
                <a:blip r:embed="rId2"/>
                <a:srcRect l="326" t="21241" r="5461" b="20787"/>
                <a:stretch/>
              </p:blipFill>
              <p:spPr>
                <a:xfrm>
                  <a:off x="10233360" y="1762560"/>
                  <a:ext cx="783360" cy="4536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Picture 32" descr=""/>
                <p:cNvPicPr/>
                <p:nvPr/>
              </p:nvPicPr>
              <p:blipFill>
                <a:blip r:embed="rId3"/>
                <a:srcRect l="0" t="19354" r="0" b="19430"/>
                <a:stretch/>
              </p:blipFill>
              <p:spPr>
                <a:xfrm flipH="1" rot="560400">
                  <a:off x="10572840" y="2471400"/>
                  <a:ext cx="567000" cy="3279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54" name="CustomShape 6"/>
                <p:cNvSpPr/>
                <p:nvPr/>
              </p:nvSpPr>
              <p:spPr>
                <a:xfrm>
                  <a:off x="10037160" y="2136960"/>
                  <a:ext cx="1125360" cy="2651760"/>
                </a:xfrm>
                <a:custGeom>
                  <a:avLst/>
                  <a:gdLst/>
                  <a:ahLst/>
                  <a:rect l="l" t="t" r="r" b="b"/>
                  <a:pathLst>
                    <a:path w="992278" h="2482480">
                      <a:moveTo>
                        <a:pt x="86582" y="2482480"/>
                      </a:moveTo>
                      <a:cubicBezTo>
                        <a:pt x="387285" y="2302221"/>
                        <a:pt x="687989" y="2121963"/>
                        <a:pt x="706015" y="2000699"/>
                      </a:cubicBezTo>
                      <a:cubicBezTo>
                        <a:pt x="724041" y="1879434"/>
                        <a:pt x="301253" y="1849938"/>
                        <a:pt x="194737" y="1754893"/>
                      </a:cubicBezTo>
                      <a:cubicBezTo>
                        <a:pt x="88221" y="1659848"/>
                        <a:pt x="88221" y="1533667"/>
                        <a:pt x="66918" y="1430428"/>
                      </a:cubicBezTo>
                      <a:cubicBezTo>
                        <a:pt x="45615" y="1327189"/>
                        <a:pt x="-72372" y="1220674"/>
                        <a:pt x="66918" y="1135461"/>
                      </a:cubicBezTo>
                      <a:cubicBezTo>
                        <a:pt x="206208" y="1050248"/>
                        <a:pt x="760092" y="1001086"/>
                        <a:pt x="902660" y="919151"/>
                      </a:cubicBezTo>
                      <a:cubicBezTo>
                        <a:pt x="1045228" y="837216"/>
                        <a:pt x="991150" y="747087"/>
                        <a:pt x="922324" y="643848"/>
                      </a:cubicBezTo>
                      <a:cubicBezTo>
                        <a:pt x="853498" y="540609"/>
                        <a:pt x="624079" y="368545"/>
                        <a:pt x="489705" y="299719"/>
                      </a:cubicBezTo>
                      <a:cubicBezTo>
                        <a:pt x="355331" y="230893"/>
                        <a:pt x="125911" y="280054"/>
                        <a:pt x="116079" y="230893"/>
                      </a:cubicBezTo>
                      <a:cubicBezTo>
                        <a:pt x="106247" y="181732"/>
                        <a:pt x="365163" y="-34578"/>
                        <a:pt x="430711" y="4751"/>
                      </a:cubicBezTo>
                    </a:path>
                  </a:pathLst>
                </a:custGeom>
                <a:noFill/>
                <a:ln w="2844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55" name="Picture 32" descr=""/>
                <p:cNvPicPr/>
                <p:nvPr/>
              </p:nvPicPr>
              <p:blipFill>
                <a:blip r:embed="rId4"/>
                <a:srcRect l="0" t="19354" r="0" b="19430"/>
                <a:stretch/>
              </p:blipFill>
              <p:spPr>
                <a:xfrm rot="2161200">
                  <a:off x="9831960" y="1555560"/>
                  <a:ext cx="555840" cy="3344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6" name="Picture 32" descr=""/>
                <p:cNvPicPr/>
                <p:nvPr/>
              </p:nvPicPr>
              <p:blipFill>
                <a:blip r:embed="rId5"/>
                <a:srcRect l="0" t="19354" r="0" b="19430"/>
                <a:stretch/>
              </p:blipFill>
              <p:spPr>
                <a:xfrm flipH="1" rot="19438800">
                  <a:off x="10059840" y="3027960"/>
                  <a:ext cx="555840" cy="33444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57" name="CustomShape 7"/>
                <p:cNvSpPr/>
                <p:nvPr/>
              </p:nvSpPr>
              <p:spPr>
                <a:xfrm>
                  <a:off x="9964440" y="3189960"/>
                  <a:ext cx="122040" cy="1152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58" name="Picture 32" descr=""/>
                <p:cNvPicPr/>
                <p:nvPr/>
              </p:nvPicPr>
              <p:blipFill>
                <a:blip r:embed="rId6"/>
                <a:srcRect l="0" t="19354" r="0" b="19430"/>
                <a:stretch/>
              </p:blipFill>
              <p:spPr>
                <a:xfrm flipH="1" rot="19438800">
                  <a:off x="9061200" y="2315880"/>
                  <a:ext cx="555840" cy="33444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59" name="CustomShape 8"/>
                <p:cNvSpPr/>
                <p:nvPr/>
              </p:nvSpPr>
              <p:spPr>
                <a:xfrm>
                  <a:off x="8965800" y="2477880"/>
                  <a:ext cx="122040" cy="1152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60" name="Picture 32" descr=""/>
                <p:cNvPicPr/>
                <p:nvPr/>
              </p:nvPicPr>
              <p:blipFill>
                <a:blip r:embed="rId7"/>
                <a:srcRect l="0" t="19354" r="0" b="19430"/>
                <a:stretch/>
              </p:blipFill>
              <p:spPr>
                <a:xfrm flipH="1" rot="19438800">
                  <a:off x="10206000" y="4498200"/>
                  <a:ext cx="555840" cy="33444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61" name="CustomShape 9"/>
                <p:cNvSpPr/>
                <p:nvPr/>
              </p:nvSpPr>
              <p:spPr>
                <a:xfrm>
                  <a:off x="10110960" y="4659840"/>
                  <a:ext cx="122040" cy="1152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62" name="CustomShape 10"/>
              <p:cNvSpPr/>
              <p:nvPr/>
            </p:nvSpPr>
            <p:spPr>
              <a:xfrm>
                <a:off x="8160840" y="944640"/>
                <a:ext cx="3323880" cy="4443120"/>
              </a:xfrm>
              <a:prstGeom prst="rect">
                <a:avLst/>
              </a:prstGeom>
              <a:noFill/>
              <a:ln w="1908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3" name="CustomShape 11"/>
            <p:cNvSpPr/>
            <p:nvPr/>
          </p:nvSpPr>
          <p:spPr>
            <a:xfrm>
              <a:off x="9863280" y="1193040"/>
              <a:ext cx="6613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+10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4" name="CustomShape 12"/>
            <p:cNvSpPr/>
            <p:nvPr/>
          </p:nvSpPr>
          <p:spPr>
            <a:xfrm>
              <a:off x="8238960" y="1332360"/>
              <a:ext cx="1706400" cy="532080"/>
            </a:xfrm>
            <a:custGeom>
              <a:avLst/>
              <a:gdLst/>
              <a:ahLst/>
              <a:rect l="l" t="t" r="r" b="b"/>
              <a:pathLst>
                <a:path w="1504335" h="498272">
                  <a:moveTo>
                    <a:pt x="0" y="0"/>
                  </a:moveTo>
                  <a:cubicBezTo>
                    <a:pt x="83574" y="2458"/>
                    <a:pt x="167148" y="4917"/>
                    <a:pt x="245806" y="49162"/>
                  </a:cubicBezTo>
                  <a:cubicBezTo>
                    <a:pt x="324464" y="93407"/>
                    <a:pt x="373625" y="240891"/>
                    <a:pt x="471948" y="265471"/>
                  </a:cubicBezTo>
                  <a:cubicBezTo>
                    <a:pt x="570271" y="290051"/>
                    <a:pt x="693174" y="158955"/>
                    <a:pt x="835742" y="196645"/>
                  </a:cubicBezTo>
                  <a:cubicBezTo>
                    <a:pt x="978310" y="234335"/>
                    <a:pt x="1215923" y="462116"/>
                    <a:pt x="1327355" y="491613"/>
                  </a:cubicBezTo>
                  <a:cubicBezTo>
                    <a:pt x="1438787" y="521110"/>
                    <a:pt x="1471561" y="447368"/>
                    <a:pt x="1504335" y="373626"/>
                  </a:cubicBezTo>
                </a:path>
              </a:pathLst>
            </a:custGeom>
            <a:noFill/>
            <a:ln w="1908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" name="CustomShape 13"/>
            <p:cNvSpPr/>
            <p:nvPr/>
          </p:nvSpPr>
          <p:spPr>
            <a:xfrm>
              <a:off x="9011520" y="2597040"/>
              <a:ext cx="4082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-1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6" name="CustomShape 14"/>
            <p:cNvSpPr/>
            <p:nvPr/>
          </p:nvSpPr>
          <p:spPr>
            <a:xfrm>
              <a:off x="9801360" y="2742120"/>
              <a:ext cx="51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+0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7" name="CustomShape 15"/>
            <p:cNvSpPr/>
            <p:nvPr/>
          </p:nvSpPr>
          <p:spPr>
            <a:xfrm>
              <a:off x="10868040" y="2285640"/>
              <a:ext cx="51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+1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8" name="CustomShape 16"/>
            <p:cNvSpPr/>
            <p:nvPr/>
          </p:nvSpPr>
          <p:spPr>
            <a:xfrm>
              <a:off x="10470600" y="4879800"/>
              <a:ext cx="6613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+20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9" name="CustomShape 17"/>
            <p:cNvSpPr/>
            <p:nvPr/>
          </p:nvSpPr>
          <p:spPr>
            <a:xfrm>
              <a:off x="10706760" y="1414080"/>
              <a:ext cx="7297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Food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70" name="CustomShape 18"/>
            <p:cNvSpPr/>
            <p:nvPr/>
          </p:nvSpPr>
          <p:spPr>
            <a:xfrm>
              <a:off x="9243720" y="4952520"/>
              <a:ext cx="6994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Nest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71" name="CustomShape 19"/>
            <p:cNvSpPr/>
            <p:nvPr/>
          </p:nvSpPr>
          <p:spPr>
            <a:xfrm>
              <a:off x="8361000" y="1960560"/>
              <a:ext cx="17096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Ant with food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72" name="CustomShape 20"/>
            <p:cNvSpPr/>
            <p:nvPr/>
          </p:nvSpPr>
          <p:spPr>
            <a:xfrm>
              <a:off x="8443440" y="1116720"/>
              <a:ext cx="16243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Foraging ant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73" name="CustomShape 21"/>
            <p:cNvSpPr/>
            <p:nvPr/>
          </p:nvSpPr>
          <p:spPr>
            <a:xfrm>
              <a:off x="10194120" y="3388320"/>
              <a:ext cx="14461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Pheromone trail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74" name="CustomShape 22"/>
          <p:cNvSpPr/>
          <p:nvPr/>
        </p:nvSpPr>
        <p:spPr>
          <a:xfrm>
            <a:off x="9422280" y="5502960"/>
            <a:ext cx="793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Fig. 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5" name="Picture 1" descr="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r:embed="rId9"/>
              </p:ext>
            </p:extLst>
          </p:nvPr>
        </p:nvPicPr>
        <p:blipFill>
          <a:blip r:embed="rId10"/>
        </p:blipFill>
        <p:spPr>
          <a:xfrm>
            <a:off x="11488680" y="6154560"/>
            <a:ext cx="487080" cy="48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61000" p14:dur="2000"/>
    </mc:Choice>
    <mc:Fallback>
      <p:transition spd="slow" advTm="61000"/>
    </mc:Fallback>
  </mc:AlternateContent>
  <p:timing>
    <p:tnLst>
      <p:par>
        <p:cTn id="16" dur="indefinite" restart="never" nodeType="tmRoot">
          <p:childTnLst>
            <p:seq>
              <p:cTn id="17" dur="indefinite" nodeType="mainSeq"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1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1523880" y="0"/>
            <a:ext cx="9143640" cy="540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Procedural Ant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0" y="658800"/>
            <a:ext cx="6931440" cy="5928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This is a deterministic algorithm, meaning ants know what to do. Main parts of the pseudocode include:</a:t>
            </a:r>
            <a:endParaRPr b="0" lang="en-US" sz="2000" spc="-1" strike="noStrike">
              <a:latin typeface="Arial"/>
            </a:endParaRPr>
          </a:p>
          <a:p>
            <a:pPr lvl="1" marL="806400" indent="-34884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Start from nest, explore, avoid obstacles, follow trails if present</a:t>
            </a:r>
            <a:endParaRPr b="0" lang="en-US" sz="2000" spc="-1" strike="noStrike">
              <a:latin typeface="Arial"/>
            </a:endParaRPr>
          </a:p>
          <a:p>
            <a:pPr lvl="1" marL="811080" indent="-3535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lphaLcParenR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Find food, return to the nest, lay a trail or reinforce one if following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Fig. 3 shows food and reward collected during a run length of 1000 steps, averaged over 20 epochs. 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Since no learning is required, ants collect the food pretty fast.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8" name="Picture 4" descr=""/>
          <p:cNvPicPr/>
          <p:nvPr/>
        </p:nvPicPr>
        <p:blipFill>
          <a:blip r:embed="rId1"/>
          <a:stretch/>
        </p:blipFill>
        <p:spPr>
          <a:xfrm>
            <a:off x="7299720" y="1002600"/>
            <a:ext cx="4743720" cy="3794760"/>
          </a:xfrm>
          <a:prstGeom prst="rect">
            <a:avLst/>
          </a:prstGeom>
          <a:ln>
            <a:noFill/>
          </a:ln>
        </p:spPr>
      </p:pic>
      <p:sp>
        <p:nvSpPr>
          <p:cNvPr id="79" name="CustomShape 3"/>
          <p:cNvSpPr/>
          <p:nvPr/>
        </p:nvSpPr>
        <p:spPr>
          <a:xfrm>
            <a:off x="9275040" y="5007960"/>
            <a:ext cx="793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Fig. 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0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1488680" y="6154560"/>
            <a:ext cx="487080" cy="48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30000" p14:dur="2000"/>
    </mc:Choice>
    <mc:Fallback>
      <p:transition spd="slow" advTm="30000"/>
    </mc:Fallback>
  </mc:AlternateContent>
  <p:timing>
    <p:tnLst>
      <p:par>
        <p:cTn id="22" dur="indefinite" restart="never" nodeType="tmRoot">
          <p:childTnLst>
            <p:seq>
              <p:cTn id="23" dur="indefinite" nodeType="mainSeq"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7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1523880" y="0"/>
            <a:ext cx="9143640" cy="540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Joint and Decentralized Learning Ant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0" y="658800"/>
            <a:ext cx="8101440" cy="59284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/>
          </a:bodyPr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These two algorithms use Q-Learning modified for a multi-agent system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Joint Q-Learning involves state-action Q-values updated and shared by all ants simultaneously.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Decentralized Q-Learning requires every ant to have its own set of state-action Q-values, based on its learning.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Figs. 4 and 5, from top to bottom, show food and reward collected over 10000 time steps averaged over 20 epochs, and food collected per epoch, for Joint Q-Learning and Decentralized Q-Learning respectively.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As ants learn, they collect more food every epoch.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Since Q-values are common to all ants in Joint Q-Learning, it is much faster than Decentralized Q-Learning.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3" name="Picture 5" descr=""/>
          <p:cNvPicPr/>
          <p:nvPr/>
        </p:nvPicPr>
        <p:blipFill>
          <a:blip r:embed="rId1"/>
          <a:stretch/>
        </p:blipFill>
        <p:spPr>
          <a:xfrm>
            <a:off x="8439120" y="3686040"/>
            <a:ext cx="3599640" cy="2879640"/>
          </a:xfrm>
          <a:prstGeom prst="rect">
            <a:avLst/>
          </a:prstGeom>
          <a:ln>
            <a:noFill/>
          </a:ln>
        </p:spPr>
      </p:pic>
      <p:pic>
        <p:nvPicPr>
          <p:cNvPr id="84" name="Picture 7" descr=""/>
          <p:cNvPicPr/>
          <p:nvPr/>
        </p:nvPicPr>
        <p:blipFill>
          <a:blip r:embed="rId2"/>
          <a:stretch/>
        </p:blipFill>
        <p:spPr>
          <a:xfrm>
            <a:off x="8439120" y="549000"/>
            <a:ext cx="3599640" cy="287964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>
            <a:off x="9930960" y="3316680"/>
            <a:ext cx="793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Fig. 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9930960" y="6488640"/>
            <a:ext cx="793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Fig. 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7" name="Picture 1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</p:blipFill>
        <p:spPr>
          <a:xfrm>
            <a:off x="11488680" y="6154560"/>
            <a:ext cx="487080" cy="48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41000" p14:dur="2000"/>
    </mc:Choice>
    <mc:Fallback>
      <p:transition spd="slow" advTm="41000"/>
    </mc:Fallback>
  </mc:AlternateContent>
  <p:timing>
    <p:tnLst>
      <p:par>
        <p:cTn id="28" dur="indefinite" restart="never" nodeType="tmRoot">
          <p:childTnLst>
            <p:seq>
              <p:cTn id="29" dur="indefinite" nodeType="mainSeq"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3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0"/>
            <a:ext cx="9143640" cy="540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Centralized and Deep Centralized Learning Ant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274320" y="658800"/>
            <a:ext cx="11795760" cy="2724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For these models we experimented with stochastic environments to produce robust/complex behaviors.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We took all the information available to the Procedural agent and put it into the state space.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Due to the large state space, we had to use a centralized learning algorithm.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We tried both traditional Q-Learning and Deep Q-Learning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We also experimented with a partially offline version of the Deep Q-Learning model.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559600" y="3749040"/>
            <a:ext cx="3292560" cy="301752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6179760" y="3681720"/>
            <a:ext cx="3171960" cy="2965680"/>
          </a:xfrm>
          <a:prstGeom prst="rect">
            <a:avLst/>
          </a:prstGeom>
          <a:ln>
            <a:noFill/>
          </a:ln>
        </p:spPr>
      </p:pic>
      <p:sp>
        <p:nvSpPr>
          <p:cNvPr id="92" name="TextShape 3"/>
          <p:cNvSpPr txBox="1"/>
          <p:nvPr/>
        </p:nvSpPr>
        <p:spPr>
          <a:xfrm>
            <a:off x="3657600" y="336888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Online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TextShape 4"/>
          <p:cNvSpPr txBox="1"/>
          <p:nvPr/>
        </p:nvSpPr>
        <p:spPr>
          <a:xfrm>
            <a:off x="8139240" y="3357360"/>
            <a:ext cx="18072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TextShape 5"/>
          <p:cNvSpPr txBox="1"/>
          <p:nvPr/>
        </p:nvSpPr>
        <p:spPr>
          <a:xfrm>
            <a:off x="7315200" y="3402720"/>
            <a:ext cx="1188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Hybrid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523880" y="0"/>
            <a:ext cx="9143640" cy="540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Discussion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0" y="658800"/>
            <a:ext cx="12191760" cy="5928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project shows that ant-based model has a number of learning opportunities.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Modification of simple Q-Learning for multi-agent systems, modeling as close as possible to real life, etc. are some of the ideas put forth in this work.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These ideas can be improved in ways including optimization of hyperparameters, intensive testing of reward function, increasing convergence rate, reducing bias, etc.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 extension to the model can be a completely stochastic environment where food, obstacles appear and disappear randomly.</a:t>
            </a:r>
            <a:endParaRPr b="0" lang="en-US" sz="2000" spc="-1" strike="noStrike">
              <a:latin typeface="Arial"/>
            </a:endParaRPr>
          </a:p>
          <a:p>
            <a:pPr marL="353880" indent="-353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project endeavors to provide motivation for research in such bio-inspired domains.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Application>LibreOffice/6.4.7.2$Linux_X86_64 LibreOffice_project/40$Build-2</Application>
  <Words>530</Words>
  <Paragraphs>53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2021-05-04T01:30:58Z</dcterms:created>
  <dc:creator>Tejas Adsul</dc:creator>
  <dc:description/>
  <dc:language>en-US</dc:language>
  <cp:lastModifiedBy/>
  <dcterms:modified xsi:type="dcterms:W3CDTF">2021-05-03T22:46:57Z</dcterms:modified>
  <cp:revision>11</cp:revision>
  <dc:subject/>
  <dc:title>Ant-Based Multi-Agent Reinforcement Learning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5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